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6"/>
  </p:notesMasterIdLst>
  <p:sldIdLst>
    <p:sldId id="346" r:id="rId2"/>
    <p:sldId id="370" r:id="rId3"/>
    <p:sldId id="300" r:id="rId4"/>
    <p:sldId id="347" r:id="rId5"/>
    <p:sldId id="348" r:id="rId6"/>
    <p:sldId id="349" r:id="rId7"/>
    <p:sldId id="301" r:id="rId8"/>
    <p:sldId id="302" r:id="rId9"/>
    <p:sldId id="306" r:id="rId10"/>
    <p:sldId id="307" r:id="rId11"/>
    <p:sldId id="305" r:id="rId12"/>
    <p:sldId id="350" r:id="rId13"/>
    <p:sldId id="365" r:id="rId14"/>
    <p:sldId id="366" r:id="rId15"/>
    <p:sldId id="367" r:id="rId16"/>
    <p:sldId id="368" r:id="rId17"/>
    <p:sldId id="369" r:id="rId18"/>
    <p:sldId id="363" r:id="rId19"/>
    <p:sldId id="265" r:id="rId20"/>
    <p:sldId id="287" r:id="rId21"/>
    <p:sldId id="289" r:id="rId22"/>
    <p:sldId id="290" r:id="rId23"/>
    <p:sldId id="291" r:id="rId24"/>
    <p:sldId id="292" r:id="rId25"/>
    <p:sldId id="352" r:id="rId26"/>
    <p:sldId id="353" r:id="rId27"/>
    <p:sldId id="355" r:id="rId28"/>
    <p:sldId id="357" r:id="rId29"/>
    <p:sldId id="354" r:id="rId30"/>
    <p:sldId id="358" r:id="rId31"/>
    <p:sldId id="359" r:id="rId32"/>
    <p:sldId id="362" r:id="rId33"/>
    <p:sldId id="360" r:id="rId34"/>
    <p:sldId id="36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CD8B4-D164-4947-982A-EF58F0BBEA6C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11D65-30BA-4C62-8F61-A1BA265415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53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9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4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87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7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18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2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2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3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8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1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4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47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1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6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7586-D106-4B12-8732-FD862BC718F2}" type="datetimeFigureOut">
              <a:rPr lang="de-DE" smtClean="0"/>
              <a:t>19.12.2021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E2B9BD-189C-428F-A123-81C21D1F5C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22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A27B8A6-6573-4AAF-9E3D-E12304813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467" y="4419838"/>
            <a:ext cx="7766936" cy="466724"/>
          </a:xfrm>
        </p:spPr>
        <p:txBody>
          <a:bodyPr/>
          <a:lstStyle/>
          <a:p>
            <a:pPr algn="ctr"/>
            <a:r>
              <a:rPr lang="de-DE" dirty="0"/>
              <a:t>Willkommen!</a:t>
            </a:r>
            <a:br>
              <a:rPr lang="de-DE" dirty="0"/>
            </a:b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6D60E82-67AD-4A46-A7DE-BD78EC283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-33866"/>
            <a:ext cx="2438400" cy="24384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47C7FA-1D9F-47CB-8560-CC43B667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69" y="284245"/>
            <a:ext cx="4835082" cy="725263"/>
          </a:xfrm>
          <a:prstGeom prst="rect">
            <a:avLst/>
          </a:prstGeom>
        </p:spPr>
      </p:pic>
      <p:sp>
        <p:nvSpPr>
          <p:cNvPr id="11" name="Untertitel 1">
            <a:extLst>
              <a:ext uri="{FF2B5EF4-FFF2-40B4-BE49-F238E27FC236}">
                <a16:creationId xmlns:a16="http://schemas.microsoft.com/office/drawing/2014/main" id="{39144B7F-F537-4B64-997B-3A4D45E8B259}"/>
              </a:ext>
            </a:extLst>
          </p:cNvPr>
          <p:cNvSpPr txBox="1">
            <a:spLocks/>
          </p:cNvSpPr>
          <p:nvPr/>
        </p:nvSpPr>
        <p:spPr>
          <a:xfrm>
            <a:off x="746568" y="4229576"/>
            <a:ext cx="8830734" cy="847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Eröffnung beginnt um 9:15 Uhr!</a:t>
            </a:r>
          </a:p>
        </p:txBody>
      </p:sp>
    </p:spTree>
    <p:extLst>
      <p:ext uri="{BB962C8B-B14F-4D97-AF65-F5344CB8AC3E}">
        <p14:creationId xmlns:p14="http://schemas.microsoft.com/office/powerpoint/2010/main" val="24130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94F3C-BAF6-4267-80F6-8571E647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39332"/>
            <a:ext cx="8596668" cy="1091067"/>
          </a:xfrm>
        </p:spPr>
        <p:txBody>
          <a:bodyPr/>
          <a:lstStyle/>
          <a:p>
            <a:r>
              <a:rPr lang="de-DE" dirty="0"/>
              <a:t>Aufgaben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922329-5628-44CB-92F1-2EADF919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9833"/>
            <a:ext cx="8596668" cy="4581530"/>
          </a:xfrm>
        </p:spPr>
        <p:txBody>
          <a:bodyPr>
            <a:normAutofit/>
          </a:bodyPr>
          <a:lstStyle/>
          <a:p>
            <a:r>
              <a:rPr lang="de-DE" sz="2800" dirty="0"/>
              <a:t>Vertritt die Interessen in Ausschüssen und Arbeitsgruppen</a:t>
            </a:r>
          </a:p>
          <a:p>
            <a:r>
              <a:rPr lang="de-DE" sz="2800" dirty="0"/>
              <a:t>Verantwortlich für Bau-Management, Digitalisierung,</a:t>
            </a:r>
            <a:br>
              <a:rPr lang="de-DE" sz="2800" dirty="0"/>
            </a:br>
            <a:r>
              <a:rPr lang="de-DE" sz="2800" dirty="0"/>
              <a:t>Umwelt sowie Schüler*</a:t>
            </a:r>
            <a:r>
              <a:rPr lang="de-DE" sz="2800" dirty="0" err="1"/>
              <a:t>innentransporte</a:t>
            </a:r>
            <a:endParaRPr lang="de-DE" sz="2800" dirty="0"/>
          </a:p>
          <a:p>
            <a:r>
              <a:rPr lang="de-DE" sz="2800" dirty="0"/>
              <a:t>Interessenvertretung gegenüber Medien, Instituten und der Öffentlichkeit</a:t>
            </a:r>
          </a:p>
          <a:p>
            <a:endParaRPr lang="de-DE" sz="2800" dirty="0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ACD8163A-A3BF-4FC4-B291-727B4801E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6B8E98E-1E16-44BB-B662-73748DD7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-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15BCB-F748-44DB-9EC4-508273A0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81075"/>
            <a:ext cx="8596668" cy="1276350"/>
          </a:xfrm>
        </p:spPr>
        <p:txBody>
          <a:bodyPr>
            <a:normAutofit/>
          </a:bodyPr>
          <a:lstStyle/>
          <a:p>
            <a:r>
              <a:rPr lang="de-DE" dirty="0"/>
              <a:t>Konferenzen mit anderen Interessen-Vertretungen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D3E6F5-A13D-4FEE-B316-963D23E4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Mit den Landesschüler*</a:t>
            </a:r>
            <a:r>
              <a:rPr lang="de-DE" sz="2800" dirty="0" err="1"/>
              <a:t>innenrat</a:t>
            </a:r>
            <a:r>
              <a:rPr lang="de-DE" sz="2800" dirty="0"/>
              <a:t> Niedersachsen</a:t>
            </a:r>
          </a:p>
          <a:p>
            <a:r>
              <a:rPr lang="de-DE" sz="2800" dirty="0"/>
              <a:t>Teilnahme an Konferenzen mit anderen Stadt- und Kreisschülerräten in ganzen Land Niedersachsen</a:t>
            </a:r>
          </a:p>
          <a:p>
            <a:r>
              <a:rPr lang="de-DE" sz="2800" dirty="0"/>
              <a:t>Regelmäßiger Treffen mit den Kreiselternrat</a:t>
            </a:r>
          </a:p>
          <a:p>
            <a:r>
              <a:rPr lang="de-DE" sz="2800" dirty="0"/>
              <a:t>Mitglied in der Konferenz „Region-SV-Lüneburg“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90D8BFCD-1DED-4DDF-8E84-34D4F8F76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69C5918-626F-416B-A69A-214BDF79F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-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6D60E82-67AD-4A46-A7DE-BD78EC283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-33866"/>
            <a:ext cx="2438400" cy="24384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47C7FA-1D9F-47CB-8560-CC43B667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68" y="284246"/>
            <a:ext cx="4368357" cy="655254"/>
          </a:xfrm>
          <a:prstGeom prst="rect">
            <a:avLst/>
          </a:prstGeom>
        </p:spPr>
      </p:pic>
      <p:sp>
        <p:nvSpPr>
          <p:cNvPr id="7" name="Untertitel 1">
            <a:extLst>
              <a:ext uri="{FF2B5EF4-FFF2-40B4-BE49-F238E27FC236}">
                <a16:creationId xmlns:a16="http://schemas.microsoft.com/office/drawing/2014/main" id="{817B8DFB-58BE-43DB-B8CC-9F05BED84E5A}"/>
              </a:ext>
            </a:extLst>
          </p:cNvPr>
          <p:cNvSpPr txBox="1">
            <a:spLocks/>
          </p:cNvSpPr>
          <p:nvPr/>
        </p:nvSpPr>
        <p:spPr>
          <a:xfrm>
            <a:off x="975168" y="1261493"/>
            <a:ext cx="8830734" cy="847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Tagesablauf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917FA4A-2ED5-4513-8400-E5E4FE442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916385"/>
            <a:ext cx="7766936" cy="4284390"/>
          </a:xfrm>
        </p:spPr>
        <p:txBody>
          <a:bodyPr>
            <a:noAutofit/>
          </a:bodyPr>
          <a:lstStyle/>
          <a:p>
            <a:pPr algn="ctr"/>
            <a:r>
              <a:rPr lang="de-DE" sz="1600" strike="sngStrike" dirty="0"/>
              <a:t>Eröffnung</a:t>
            </a:r>
          </a:p>
          <a:p>
            <a:pPr algn="ctr"/>
            <a:r>
              <a:rPr lang="de-DE" sz="1600" strike="sngStrike" dirty="0"/>
              <a:t>Rade vom Landrat Rainer Rempe (CDU)</a:t>
            </a:r>
          </a:p>
          <a:p>
            <a:pPr algn="ctr"/>
            <a:r>
              <a:rPr lang="de-DE" sz="1600" strike="sngStrike" dirty="0"/>
              <a:t>Rede vom Kreisschülerrats Vorsitzender Jan Eggers</a:t>
            </a:r>
          </a:p>
          <a:p>
            <a:pPr algn="ctr"/>
            <a:r>
              <a:rPr lang="de-DE" sz="1600" strike="sngStrike" dirty="0"/>
              <a:t>Vorstellung des Kreisschülerrat</a:t>
            </a:r>
          </a:p>
          <a:p>
            <a:pPr algn="ctr"/>
            <a:r>
              <a:rPr lang="de-DE" sz="1600" dirty="0"/>
              <a:t>Vorstellung der Regio-SV-Lüneburg</a:t>
            </a:r>
          </a:p>
          <a:p>
            <a:pPr algn="ctr"/>
            <a:r>
              <a:rPr lang="de-DE" sz="1600" dirty="0"/>
              <a:t>Vorstellung des Landesschüler*</a:t>
            </a:r>
            <a:r>
              <a:rPr lang="de-DE" sz="1600" dirty="0" err="1"/>
              <a:t>innenrat</a:t>
            </a:r>
            <a:r>
              <a:rPr lang="de-DE" sz="1600" dirty="0"/>
              <a:t> Niedersachsen</a:t>
            </a:r>
          </a:p>
          <a:p>
            <a:pPr algn="ctr"/>
            <a:r>
              <a:rPr lang="de-DE" sz="1600" dirty="0"/>
              <a:t>Pause</a:t>
            </a:r>
          </a:p>
          <a:p>
            <a:pPr marL="342900" indent="-342900" algn="ctr">
              <a:buAutoNum type="arabicPeriod"/>
            </a:pPr>
            <a:r>
              <a:rPr lang="de-DE" sz="1600" dirty="0"/>
              <a:t>Workshop </a:t>
            </a:r>
            <a:r>
              <a:rPr lang="de-DE" sz="1600" dirty="0" err="1"/>
              <a:t>PhasePause</a:t>
            </a:r>
            <a:endParaRPr lang="de-DE" sz="1600" dirty="0"/>
          </a:p>
          <a:p>
            <a:pPr algn="ctr"/>
            <a:r>
              <a:rPr lang="de-DE" sz="1600" dirty="0"/>
              <a:t>Pause</a:t>
            </a:r>
          </a:p>
          <a:p>
            <a:pPr algn="ctr"/>
            <a:r>
              <a:rPr lang="de-DE" sz="1600" dirty="0"/>
              <a:t>2. Workshop Phase</a:t>
            </a:r>
          </a:p>
          <a:p>
            <a:pPr algn="ctr"/>
            <a:r>
              <a:rPr lang="de-DE" sz="1600" dirty="0"/>
              <a:t>Pause (Mittagspause)</a:t>
            </a:r>
          </a:p>
          <a:p>
            <a:pPr algn="ctr"/>
            <a:r>
              <a:rPr lang="de-DE" sz="1600" dirty="0"/>
              <a:t>Podiumsdiskussion</a:t>
            </a:r>
          </a:p>
        </p:txBody>
      </p:sp>
    </p:spTree>
    <p:extLst>
      <p:ext uri="{BB962C8B-B14F-4D97-AF65-F5344CB8AC3E}">
        <p14:creationId xmlns:p14="http://schemas.microsoft.com/office/powerpoint/2010/main" val="2136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FE88E0C-BAD4-4046-9108-5EE2ADB9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115" y="4127617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Vorstellung</a:t>
            </a:r>
            <a:r>
              <a:rPr lang="en-US" sz="4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der Regio-SV-</a:t>
            </a:r>
            <a:r>
              <a:rPr lang="en-US" sz="41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Lüneburg</a:t>
            </a:r>
            <a:endParaRPr lang="en-US" sz="41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Graphic 5" descr="Besprechung mit einfarbiger Füllung">
            <a:extLst>
              <a:ext uri="{FF2B5EF4-FFF2-40B4-BE49-F238E27FC236}">
                <a16:creationId xmlns:a16="http://schemas.microsoft.com/office/drawing/2014/main" id="{B761E06C-7540-4975-90E6-AB2CCB1CE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80259" y="934222"/>
            <a:ext cx="32994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1EF5-7027-4504-B609-BBDFB59D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90624"/>
            <a:ext cx="8596668" cy="739775"/>
          </a:xfrm>
        </p:spPr>
        <p:txBody>
          <a:bodyPr/>
          <a:lstStyle/>
          <a:p>
            <a:r>
              <a:rPr lang="de-DE" dirty="0"/>
              <a:t>Was ist die Regio-SV-Lüneburg?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E9198-BF1E-4BA8-B0AF-A48A8309D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689283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Informellen </a:t>
            </a:r>
            <a:r>
              <a:rPr lang="de-DE" sz="2000" dirty="0" err="1"/>
              <a:t>Zuammenschluss</a:t>
            </a:r>
            <a:r>
              <a:rPr lang="de-DE" sz="2000" dirty="0"/>
              <a:t> von Kreis- und Stadtschüler*</a:t>
            </a:r>
            <a:r>
              <a:rPr lang="de-DE" sz="2000" dirty="0" err="1"/>
              <a:t>innenräte</a:t>
            </a:r>
            <a:r>
              <a:rPr lang="de-DE" sz="2000" dirty="0"/>
              <a:t> aus den Bezirk Lüneburg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11 Kreisschüler*</a:t>
            </a:r>
            <a:r>
              <a:rPr lang="de-DE" sz="2000" dirty="0" err="1"/>
              <a:t>innenräte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2 Stadtschüler*</a:t>
            </a:r>
            <a:r>
              <a:rPr lang="de-DE" sz="2000" dirty="0" err="1"/>
              <a:t>innenräte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Alle Räte zusammen vertritt das Gremium 264 Schulen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Hat einen Regionalkoordinator*in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27BC4B3-D651-4759-82DB-CBE2CA76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B95CBDC-271C-45A2-AEEB-CE699082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21" y="4953000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Die Region </a:t>
            </a:r>
            <a:r>
              <a:rPr lang="en-US" sz="4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Lüneburg</a:t>
            </a:r>
            <a:endParaRPr lang="en-US" sz="48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Grafik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D97589E0-F3A5-4F19-A633-67E35EFA3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57" y="-8467"/>
            <a:ext cx="6899977" cy="524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0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1EF5-7027-4504-B609-BBDFB59D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90624"/>
            <a:ext cx="8596668" cy="739775"/>
          </a:xfrm>
        </p:spPr>
        <p:txBody>
          <a:bodyPr/>
          <a:lstStyle/>
          <a:p>
            <a:r>
              <a:rPr lang="de-DE" dirty="0"/>
              <a:t>Was macht die Regio-SV-Lüneburg?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E9198-BF1E-4BA8-B0AF-A48A8309D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689283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Trifft sich regelmäßig | i.R. einmal pro Monat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Vernetzung untereinander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Projekte machen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Weiterbildung der Kreis- und Stadtschülerräte durch regelmäßige Fachthemen-Tagungen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27BC4B3-D651-4759-82DB-CBE2CA76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1EF5-7027-4504-B609-BBDFB59D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90624"/>
            <a:ext cx="8596668" cy="739775"/>
          </a:xfrm>
        </p:spPr>
        <p:txBody>
          <a:bodyPr/>
          <a:lstStyle/>
          <a:p>
            <a:r>
              <a:rPr lang="de-DE" dirty="0"/>
              <a:t>Was machst der Regionalkoordinator*in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E9198-BF1E-4BA8-B0AF-A48A8309D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689283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Er*Sie ist der*die Sprecher*in des Gremium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Lädt zu den Veranstaltungen ein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Kooordiniert</a:t>
            </a:r>
            <a:r>
              <a:rPr lang="de-DE" sz="2000" dirty="0"/>
              <a:t> die Kreis- und Stadtschüler*</a:t>
            </a:r>
            <a:r>
              <a:rPr lang="de-DE" sz="2000" dirty="0" err="1"/>
              <a:t>innenräte</a:t>
            </a:r>
            <a:r>
              <a:rPr lang="de-DE" sz="2000" dirty="0"/>
              <a:t> in der Region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Freiwilliger Berater*in der Räte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Ansprechpartner*in der Kreis- und Stadtverwaltungen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27BC4B3-D651-4759-82DB-CBE2CA76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6D60E82-67AD-4A46-A7DE-BD78EC283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-33866"/>
            <a:ext cx="2438400" cy="24384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47C7FA-1D9F-47CB-8560-CC43B667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68" y="284246"/>
            <a:ext cx="4368357" cy="655254"/>
          </a:xfrm>
          <a:prstGeom prst="rect">
            <a:avLst/>
          </a:prstGeom>
        </p:spPr>
      </p:pic>
      <p:sp>
        <p:nvSpPr>
          <p:cNvPr id="7" name="Untertitel 1">
            <a:extLst>
              <a:ext uri="{FF2B5EF4-FFF2-40B4-BE49-F238E27FC236}">
                <a16:creationId xmlns:a16="http://schemas.microsoft.com/office/drawing/2014/main" id="{817B8DFB-58BE-43DB-B8CC-9F05BED84E5A}"/>
              </a:ext>
            </a:extLst>
          </p:cNvPr>
          <p:cNvSpPr txBox="1">
            <a:spLocks/>
          </p:cNvSpPr>
          <p:nvPr/>
        </p:nvSpPr>
        <p:spPr>
          <a:xfrm>
            <a:off x="975168" y="1261493"/>
            <a:ext cx="8830734" cy="847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Tagesablauf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917FA4A-2ED5-4513-8400-E5E4FE442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916385"/>
            <a:ext cx="7766936" cy="4284390"/>
          </a:xfrm>
        </p:spPr>
        <p:txBody>
          <a:bodyPr>
            <a:noAutofit/>
          </a:bodyPr>
          <a:lstStyle/>
          <a:p>
            <a:pPr algn="ctr"/>
            <a:r>
              <a:rPr lang="de-DE" sz="1600" strike="sngStrike" dirty="0"/>
              <a:t>Eröffnung</a:t>
            </a:r>
          </a:p>
          <a:p>
            <a:pPr algn="ctr"/>
            <a:r>
              <a:rPr lang="de-DE" sz="1600" strike="sngStrike" dirty="0"/>
              <a:t>Rade vom Landrat Rainer Rempe (CDU)</a:t>
            </a:r>
          </a:p>
          <a:p>
            <a:pPr algn="ctr"/>
            <a:r>
              <a:rPr lang="de-DE" sz="1600" strike="sngStrike" dirty="0"/>
              <a:t>Rede vom Kreisschülerrats Vorsitzender Jan Eggers</a:t>
            </a:r>
          </a:p>
          <a:p>
            <a:pPr algn="ctr"/>
            <a:r>
              <a:rPr lang="de-DE" sz="1600" strike="sngStrike" dirty="0"/>
              <a:t>Vorstellung des Kreisschülerrat</a:t>
            </a:r>
          </a:p>
          <a:p>
            <a:pPr algn="ctr"/>
            <a:r>
              <a:rPr lang="de-DE" sz="1600" strike="sngStrike" dirty="0"/>
              <a:t>Vorstellung der Regio-SV-Lüneburg</a:t>
            </a:r>
          </a:p>
          <a:p>
            <a:pPr algn="ctr"/>
            <a:r>
              <a:rPr lang="de-DE" sz="1600" dirty="0"/>
              <a:t>Vorstellung des Landesschüler*</a:t>
            </a:r>
            <a:r>
              <a:rPr lang="de-DE" sz="1600" dirty="0" err="1"/>
              <a:t>innenrat</a:t>
            </a:r>
            <a:r>
              <a:rPr lang="de-DE" sz="1600" dirty="0"/>
              <a:t> Niedersachsen</a:t>
            </a:r>
          </a:p>
          <a:p>
            <a:pPr algn="ctr"/>
            <a:r>
              <a:rPr lang="de-DE" sz="1600" dirty="0"/>
              <a:t>Pause</a:t>
            </a:r>
          </a:p>
          <a:p>
            <a:pPr marL="342900" indent="-342900" algn="ctr">
              <a:buAutoNum type="arabicPeriod"/>
            </a:pPr>
            <a:r>
              <a:rPr lang="de-DE" sz="1600" dirty="0"/>
              <a:t>Workshop </a:t>
            </a:r>
            <a:r>
              <a:rPr lang="de-DE" sz="1600" dirty="0" err="1"/>
              <a:t>PhasePause</a:t>
            </a:r>
            <a:endParaRPr lang="de-DE" sz="1600" dirty="0"/>
          </a:p>
          <a:p>
            <a:pPr algn="ctr"/>
            <a:r>
              <a:rPr lang="de-DE" sz="1600" dirty="0"/>
              <a:t>Pause</a:t>
            </a:r>
          </a:p>
          <a:p>
            <a:pPr algn="ctr"/>
            <a:r>
              <a:rPr lang="de-DE" sz="1600" dirty="0"/>
              <a:t>2. Workshop Phase</a:t>
            </a:r>
          </a:p>
          <a:p>
            <a:pPr algn="ctr"/>
            <a:r>
              <a:rPr lang="de-DE" sz="1600" dirty="0"/>
              <a:t>Pause (Mittagspause)</a:t>
            </a:r>
          </a:p>
          <a:p>
            <a:pPr algn="ctr"/>
            <a:r>
              <a:rPr lang="de-DE" sz="1600" dirty="0"/>
              <a:t>Podiumsdiskussion</a:t>
            </a:r>
          </a:p>
        </p:txBody>
      </p:sp>
    </p:spTree>
    <p:extLst>
      <p:ext uri="{BB962C8B-B14F-4D97-AF65-F5344CB8AC3E}">
        <p14:creationId xmlns:p14="http://schemas.microsoft.com/office/powerpoint/2010/main" val="1006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7439"/>
            <a:ext cx="3604683" cy="2430012"/>
          </a:xfrm>
        </p:spPr>
        <p:txBody>
          <a:bodyPr anchor="b">
            <a:normAutofit/>
          </a:bodyPr>
          <a:lstStyle/>
          <a:p>
            <a:pPr algn="l"/>
            <a:r>
              <a:rPr lang="de-DE" sz="3600" dirty="0">
                <a:solidFill>
                  <a:schemeClr val="bg1"/>
                </a:solidFill>
              </a:rPr>
              <a:t>Vorstellung des LSR Niedersachsen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" y="2483915"/>
            <a:ext cx="3205640" cy="774186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SV-Workshop </a:t>
            </a:r>
            <a:r>
              <a:rPr lang="en-US" sz="1600" dirty="0" err="1">
                <a:solidFill>
                  <a:schemeClr val="bg1"/>
                </a:solidFill>
              </a:rPr>
              <a:t>Harburg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A27B8A6-6573-4AAF-9E3D-E12304813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402633"/>
          </a:xfrm>
        </p:spPr>
        <p:txBody>
          <a:bodyPr/>
          <a:lstStyle/>
          <a:p>
            <a:pPr algn="ctr"/>
            <a:r>
              <a:rPr lang="de-DE" dirty="0"/>
              <a:t>Willkommen!</a:t>
            </a:r>
            <a:br>
              <a:rPr lang="de-DE" dirty="0"/>
            </a:b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6D60E82-67AD-4A46-A7DE-BD78EC283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-33866"/>
            <a:ext cx="2438400" cy="24384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47C7FA-1D9F-47CB-8560-CC43B667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69" y="284245"/>
            <a:ext cx="4835082" cy="725263"/>
          </a:xfrm>
          <a:prstGeom prst="rect">
            <a:avLst/>
          </a:prstGeom>
        </p:spPr>
      </p:pic>
      <p:sp>
        <p:nvSpPr>
          <p:cNvPr id="7" name="Untertitel 1">
            <a:extLst>
              <a:ext uri="{FF2B5EF4-FFF2-40B4-BE49-F238E27FC236}">
                <a16:creationId xmlns:a16="http://schemas.microsoft.com/office/drawing/2014/main" id="{817B8DFB-58BE-43DB-B8CC-9F05BED84E5A}"/>
              </a:ext>
            </a:extLst>
          </p:cNvPr>
          <p:cNvSpPr txBox="1">
            <a:spLocks/>
          </p:cNvSpPr>
          <p:nvPr/>
        </p:nvSpPr>
        <p:spPr>
          <a:xfrm>
            <a:off x="975168" y="2007111"/>
            <a:ext cx="8830734" cy="847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Tagesablauf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917FA4A-2ED5-4513-8400-E5E4FE442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430735"/>
            <a:ext cx="7766936" cy="4284390"/>
          </a:xfrm>
        </p:spPr>
        <p:txBody>
          <a:bodyPr>
            <a:noAutofit/>
          </a:bodyPr>
          <a:lstStyle/>
          <a:p>
            <a:pPr algn="ctr"/>
            <a:r>
              <a:rPr lang="de-DE" sz="1600" dirty="0"/>
              <a:t>Eröffnung</a:t>
            </a:r>
          </a:p>
          <a:p>
            <a:pPr algn="ctr"/>
            <a:r>
              <a:rPr lang="de-DE" sz="1600" dirty="0"/>
              <a:t>Rade vom Landrat Rainer Rempe (CDU)</a:t>
            </a:r>
          </a:p>
          <a:p>
            <a:pPr algn="ctr"/>
            <a:r>
              <a:rPr lang="de-DE" sz="1600" dirty="0"/>
              <a:t>Rede vom Kreisschülerrats Vorsitzender Jan Eggers</a:t>
            </a:r>
          </a:p>
          <a:p>
            <a:pPr algn="ctr"/>
            <a:r>
              <a:rPr lang="de-DE" sz="1600" dirty="0"/>
              <a:t>Vorstellung des Kreisschülerrat</a:t>
            </a:r>
          </a:p>
          <a:p>
            <a:pPr algn="ctr"/>
            <a:r>
              <a:rPr lang="de-DE" sz="1600" dirty="0"/>
              <a:t>Vorstellung der Regio-SV-Lüneburg</a:t>
            </a:r>
          </a:p>
          <a:p>
            <a:pPr algn="ctr"/>
            <a:r>
              <a:rPr lang="de-DE" sz="1600" dirty="0"/>
              <a:t>Vorstellung des Landesschüler*</a:t>
            </a:r>
            <a:r>
              <a:rPr lang="de-DE" sz="1600" dirty="0" err="1"/>
              <a:t>innenrat</a:t>
            </a:r>
            <a:r>
              <a:rPr lang="de-DE" sz="1600" dirty="0"/>
              <a:t> Niedersachsen</a:t>
            </a:r>
          </a:p>
          <a:p>
            <a:pPr algn="ctr"/>
            <a:r>
              <a:rPr lang="de-DE" sz="1600" dirty="0"/>
              <a:t>Pause</a:t>
            </a:r>
          </a:p>
          <a:p>
            <a:pPr marL="342900" indent="-342900" algn="ctr">
              <a:buAutoNum type="arabicPeriod"/>
            </a:pPr>
            <a:r>
              <a:rPr lang="de-DE" sz="1600" dirty="0"/>
              <a:t>Workshop </a:t>
            </a:r>
            <a:r>
              <a:rPr lang="de-DE" sz="1600" dirty="0" err="1"/>
              <a:t>PhasePause</a:t>
            </a:r>
            <a:endParaRPr lang="de-DE" sz="1600" dirty="0"/>
          </a:p>
          <a:p>
            <a:pPr algn="ctr"/>
            <a:r>
              <a:rPr lang="de-DE" sz="1600" dirty="0"/>
              <a:t>Pause</a:t>
            </a:r>
          </a:p>
          <a:p>
            <a:pPr algn="ctr"/>
            <a:r>
              <a:rPr lang="de-DE" sz="1600" dirty="0"/>
              <a:t>2. Workshop Phase</a:t>
            </a:r>
          </a:p>
          <a:p>
            <a:pPr algn="ctr"/>
            <a:r>
              <a:rPr lang="de-DE" sz="1600" dirty="0"/>
              <a:t>Pause (Mittagspause)</a:t>
            </a:r>
          </a:p>
          <a:p>
            <a:pPr algn="ctr"/>
            <a:r>
              <a:rPr lang="de-DE" sz="1600" dirty="0"/>
              <a:t>Podiumsdiskussion</a:t>
            </a:r>
          </a:p>
        </p:txBody>
      </p:sp>
    </p:spTree>
    <p:extLst>
      <p:ext uri="{BB962C8B-B14F-4D97-AF65-F5344CB8AC3E}">
        <p14:creationId xmlns:p14="http://schemas.microsoft.com/office/powerpoint/2010/main" val="21852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1EF5-7027-4504-B609-BBDFB59D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90624"/>
            <a:ext cx="8596668" cy="739775"/>
          </a:xfrm>
        </p:spPr>
        <p:txBody>
          <a:bodyPr/>
          <a:lstStyle/>
          <a:p>
            <a:r>
              <a:rPr lang="de-DE" dirty="0"/>
              <a:t>Wer sind wir?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E9198-BF1E-4BA8-B0AF-A48A8309D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689283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Die höchste Ebene von Schüler*</a:t>
            </a:r>
            <a:r>
              <a:rPr lang="de-DE" sz="2000" dirty="0" err="1"/>
              <a:t>innenvertretung</a:t>
            </a:r>
            <a:r>
              <a:rPr lang="de-DE" sz="2000" dirty="0"/>
              <a:t> in Niedersachsen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Eure Stimme in Hannover!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Gewählte Vertreter aller Schulformen aus 4 Regionalbezirken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Aber in erster Linie auch einfach 36 Schüler*</a:t>
            </a:r>
            <a:r>
              <a:rPr lang="de-DE" sz="2000" dirty="0" err="1"/>
              <a:t>innnen</a:t>
            </a: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Vertreten über 1 Mio. Schüler*innen</a:t>
            </a:r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4F99F-1620-444B-9A1C-564DC210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419" y="2070998"/>
            <a:ext cx="3798094" cy="3798094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27BC4B3-D651-4759-82DB-CBE2CA769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41FE-2FF0-45F6-93BD-1C72D828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Was machen wir so?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DC7F-3455-402E-A1E9-5991599D0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461" y="514924"/>
            <a:ext cx="4964564" cy="61430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Unser Bereich ist natürlich die Bildungspolitik mit all ihre Abstufungen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Wir arbeiten eng mit dem Kultusministerium und der Landesschulbehörde zusammen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Wichtige Themen sind dabei Lerngerechtigkeit, Transport, Digitalisierung, SV-Arbeit, Corona…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Unsere Mitglieder*innen sind in diesen Gremien  vertreten: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Landesschulbeirat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Kuratorium n21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Ministerrunde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Bundesschülerkonferenz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Landespräventionsrat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F74A1E-40B1-4C3B-94DB-694E560C7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AA9A176-EE41-447E-BB61-651125646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653" y="225115"/>
            <a:ext cx="1437610" cy="14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8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51549-FC87-43BD-BB51-BBD753B4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47750"/>
            <a:ext cx="8596668" cy="882650"/>
          </a:xfrm>
        </p:spPr>
        <p:txBody>
          <a:bodyPr/>
          <a:lstStyle/>
          <a:p>
            <a:r>
              <a:rPr lang="de-DE" dirty="0"/>
              <a:t>Unsere Gremien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F92E7-B76B-47C3-BE17-1D8000B5E3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Vollversammlung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/>
              <a:t> </a:t>
            </a:r>
            <a:r>
              <a:rPr lang="de-DE" dirty="0"/>
              <a:t>tritt regelmäßig alle 6-8 Wochen zusammen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/>
              <a:t> </a:t>
            </a:r>
            <a:r>
              <a:rPr lang="de-DE" dirty="0"/>
              <a:t>beschlussfällendes Organ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berät über Beschlussvorlagen des Vorstands und der Fachausschüsse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diskutiert und entscheidet über die grundsätzlichen Positionen des LSR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Wahlversammlung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B43AD-8576-4660-8006-D26352E311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Vorstand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fünf Mitglieder: der Vorsitzende, die stellvertretende Vorsitzende und drei Vorstände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trifft sich mindestens wöchentlich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Ansprechpartner nach außen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Koordination von Fas, Positionierungen und Reaktionen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Zielsetzung und Vorbereitung von Grundsätzen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5BDA09D-BB23-42B5-92FD-39F9AC081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45AA427-F832-4F0C-9067-FD49ACBD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653" y="225115"/>
            <a:ext cx="1437610" cy="14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1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BBB0-C783-49F9-9C69-139521AE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14424"/>
            <a:ext cx="8596668" cy="815975"/>
          </a:xfrm>
        </p:spPr>
        <p:txBody>
          <a:bodyPr/>
          <a:lstStyle/>
          <a:p>
            <a:r>
              <a:rPr lang="de-DE" dirty="0"/>
              <a:t>Die Fachausschüsse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260F7-83B4-4B3F-A4CB-B461A60E0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399"/>
            <a:ext cx="8596668" cy="47024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FA </a:t>
            </a:r>
            <a:r>
              <a:rPr lang="de-DE" sz="2000" dirty="0" err="1"/>
              <a:t>Social</a:t>
            </a:r>
            <a:r>
              <a:rPr lang="de-DE" sz="2000" dirty="0"/>
              <a:t> Media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Verwaltet unseren Auftritt auf Instagram (folgt uns!)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Erstellt Kampagnen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Begleitet und dokumentiert die Arbeit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FA SV-Struktur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Koordination von Kreis- und Stadtschülerräten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SV-Reader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Förderungskonzepte für demokratische Partizipation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FA Schulentwicklung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Weiterentwicklung von Bildungs- und Bewertungskonzepten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Zukunft der Schule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59CD9012-70CE-48BA-BBA6-4F18FB5F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2A6C963-9E9B-4A19-8193-9DB8FACF0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653" y="225115"/>
            <a:ext cx="1437610" cy="14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1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5CE8-CCE3-490B-A723-25A6BF10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dirty="0"/>
              <a:t>Was haben wir erreicht und was steht 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0953F-7C7E-4C5B-8302-83F3690EE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614305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Wir haben einen SV-Reader für Schüler*innen verfasst, der die Strukturen und Möglichkeiten der Partizipation in Niedersachsen für alle verständlich macht  (kommt bald)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Wir fordern (seit 15 Jahren) kostenfreien ÖPNV für Schüler*innen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Wir haben Regionalkoordinatoren berufen und aktivieren die KSR/SSR-Arbeit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Wir fordern Bildungsgerechtigkeit und Chancengleichheit, vor allem in Zeiten von Corona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Wir haben ein Grundsatzdokument verfasst und Positionen zum Stand der Bildungspolitik für die kommenden Jahre festgehalten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5C7EB-FC7C-43A2-A6F8-26736A6B2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Auszüge…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C6BD30F-A02A-4EF2-A6C5-A8D90FF4D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F69C960-D969-45D3-8328-8591AB8FE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653" y="225115"/>
            <a:ext cx="1437610" cy="14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4">
            <a:extLst>
              <a:ext uri="{FF2B5EF4-FFF2-40B4-BE49-F238E27FC236}">
                <a16:creationId xmlns:a16="http://schemas.microsoft.com/office/drawing/2014/main" id="{0DAF8575-DDD0-43E3-95E0-CF812F06A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CCA1792-C598-45A3-82EC-60F305DCB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84F3208-0F93-4217-AB03-C74E56572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F862CE08-0EF8-4D30-9F34-5CEF2E35C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CF707B85-7DC9-4931-8C39-C2802F1F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39409EB7-9549-43B7-9597-771D971CA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995D6453-5D14-445F-B965-BA2F9177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562F0BDF-F752-4F9D-826C-376BA43AF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019CD532-CC2D-41A0-B2E5-1A177CC06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751829B1-B54D-428F-B99F-234847A0C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C8483DED-5995-47C7-9E6E-3340224B3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86113E5-8FD0-4AAA-914F-98319591E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9" y="391253"/>
            <a:ext cx="8529636" cy="6397228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D6DE842D-F0A5-461C-8A9E-141AB712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5441" y="2311401"/>
            <a:ext cx="3854528" cy="127846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Organigramm</a:t>
            </a:r>
          </a:p>
        </p:txBody>
      </p:sp>
      <p:pic>
        <p:nvPicPr>
          <p:cNvPr id="69" name="Grafik 6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CC8D0FE-1BF6-4A49-86C6-57655074A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4" y="69519"/>
            <a:ext cx="2758632" cy="413795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1F33051B-8FEF-4B8C-A842-4F24D9CF7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-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6D60E82-67AD-4A46-A7DE-BD78EC283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-33866"/>
            <a:ext cx="2438400" cy="24384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47C7FA-1D9F-47CB-8560-CC43B667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69" y="284245"/>
            <a:ext cx="4282632" cy="642395"/>
          </a:xfrm>
          <a:prstGeom prst="rect">
            <a:avLst/>
          </a:prstGeom>
        </p:spPr>
      </p:pic>
      <p:sp>
        <p:nvSpPr>
          <p:cNvPr id="7" name="Untertitel 1">
            <a:extLst>
              <a:ext uri="{FF2B5EF4-FFF2-40B4-BE49-F238E27FC236}">
                <a16:creationId xmlns:a16="http://schemas.microsoft.com/office/drawing/2014/main" id="{817B8DFB-58BE-43DB-B8CC-9F05BED84E5A}"/>
              </a:ext>
            </a:extLst>
          </p:cNvPr>
          <p:cNvSpPr txBox="1">
            <a:spLocks/>
          </p:cNvSpPr>
          <p:nvPr/>
        </p:nvSpPr>
        <p:spPr>
          <a:xfrm>
            <a:off x="994219" y="1255063"/>
            <a:ext cx="8830734" cy="847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Tagesablauf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917FA4A-2ED5-4513-8400-E5E4FE442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33" y="1944960"/>
            <a:ext cx="7766936" cy="4284390"/>
          </a:xfrm>
        </p:spPr>
        <p:txBody>
          <a:bodyPr>
            <a:noAutofit/>
          </a:bodyPr>
          <a:lstStyle/>
          <a:p>
            <a:pPr algn="ctr"/>
            <a:r>
              <a:rPr lang="de-DE" sz="1600" strike="sngStrike" dirty="0"/>
              <a:t>Eröffnung</a:t>
            </a:r>
          </a:p>
          <a:p>
            <a:pPr algn="ctr"/>
            <a:r>
              <a:rPr lang="de-DE" sz="1600" strike="sngStrike" dirty="0"/>
              <a:t>Rade vom Landrat Rainer Rempe (CDU)</a:t>
            </a:r>
          </a:p>
          <a:p>
            <a:pPr algn="ctr"/>
            <a:r>
              <a:rPr lang="de-DE" sz="1600" strike="sngStrike" dirty="0"/>
              <a:t>Rede vom Kreisschülerrats Vorsitzender Jan Eggers</a:t>
            </a:r>
          </a:p>
          <a:p>
            <a:pPr algn="ctr"/>
            <a:r>
              <a:rPr lang="de-DE" sz="1600" strike="sngStrike" dirty="0"/>
              <a:t>Vorstellung des Kreisschülerrat</a:t>
            </a:r>
          </a:p>
          <a:p>
            <a:pPr algn="ctr"/>
            <a:r>
              <a:rPr lang="de-DE" sz="1600" strike="sngStrike" dirty="0"/>
              <a:t>Vorstellung der Regio-SV-Lüneburg</a:t>
            </a:r>
          </a:p>
          <a:p>
            <a:pPr algn="ctr"/>
            <a:r>
              <a:rPr lang="de-DE" sz="1600" strike="sngStrike" dirty="0"/>
              <a:t>Vorstellung des Landesschüler*</a:t>
            </a:r>
            <a:r>
              <a:rPr lang="de-DE" sz="1600" strike="sngStrike" dirty="0" err="1"/>
              <a:t>innenrat</a:t>
            </a:r>
            <a:r>
              <a:rPr lang="de-DE" sz="1600" strike="sngStrike" dirty="0"/>
              <a:t> Niedersachsen</a:t>
            </a:r>
          </a:p>
          <a:p>
            <a:pPr algn="ctr"/>
            <a:r>
              <a:rPr lang="de-DE" sz="1600" dirty="0"/>
              <a:t>Pause</a:t>
            </a:r>
          </a:p>
          <a:p>
            <a:pPr marL="342900" indent="-342900" algn="ctr">
              <a:buAutoNum type="arabicPeriod"/>
            </a:pPr>
            <a:r>
              <a:rPr lang="de-DE" sz="1600" dirty="0"/>
              <a:t>Workshop </a:t>
            </a:r>
            <a:r>
              <a:rPr lang="de-DE" sz="1600" dirty="0" err="1"/>
              <a:t>PhasePause</a:t>
            </a:r>
            <a:endParaRPr lang="de-DE" sz="1600" dirty="0"/>
          </a:p>
          <a:p>
            <a:pPr algn="ctr"/>
            <a:r>
              <a:rPr lang="de-DE" sz="1600" dirty="0"/>
              <a:t>Pause</a:t>
            </a:r>
          </a:p>
          <a:p>
            <a:pPr algn="ctr"/>
            <a:r>
              <a:rPr lang="de-DE" sz="1600" dirty="0"/>
              <a:t>2. Workshop Phase</a:t>
            </a:r>
          </a:p>
          <a:p>
            <a:pPr algn="ctr"/>
            <a:r>
              <a:rPr lang="de-DE" sz="1600" dirty="0"/>
              <a:t>Pause (Mittagspause)</a:t>
            </a:r>
          </a:p>
          <a:p>
            <a:pPr algn="ctr"/>
            <a:r>
              <a:rPr lang="de-DE" sz="1600" dirty="0"/>
              <a:t>Podiumsdiskussion</a:t>
            </a:r>
          </a:p>
        </p:txBody>
      </p:sp>
    </p:spTree>
    <p:extLst>
      <p:ext uri="{BB962C8B-B14F-4D97-AF65-F5344CB8AC3E}">
        <p14:creationId xmlns:p14="http://schemas.microsoft.com/office/powerpoint/2010/main" val="304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52E67-FCE1-46F0-8D08-583DD13F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52500"/>
            <a:ext cx="8596668" cy="977900"/>
          </a:xfrm>
        </p:spPr>
        <p:txBody>
          <a:bodyPr/>
          <a:lstStyle/>
          <a:p>
            <a:r>
              <a:rPr lang="de-DE" dirty="0"/>
              <a:t>Workshop Räume</a:t>
            </a:r>
          </a:p>
        </p:txBody>
      </p:sp>
      <p:graphicFrame>
        <p:nvGraphicFramePr>
          <p:cNvPr id="5" name="Inhaltsplatzhalter 5">
            <a:extLst>
              <a:ext uri="{FF2B5EF4-FFF2-40B4-BE49-F238E27FC236}">
                <a16:creationId xmlns:a16="http://schemas.microsoft.com/office/drawing/2014/main" id="{A69F657F-B7CD-42BD-83CE-7EF3C3A082B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1981569"/>
              </p:ext>
            </p:extLst>
          </p:nvPr>
        </p:nvGraphicFramePr>
        <p:xfrm>
          <a:off x="677334" y="1794828"/>
          <a:ext cx="418306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1. Kommunikation mit dem Schüler*innen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Raum: V04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Leitung: Martin </a:t>
                      </a:r>
                      <a:r>
                        <a:rPr lang="de-DE" sz="2400" baseline="0" dirty="0" err="1"/>
                        <a:t>Treuherz</a:t>
                      </a:r>
                      <a:endParaRPr lang="de-DE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0866AA16-9EC1-411D-A4C6-92E15847EB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358983"/>
              </p:ext>
            </p:extLst>
          </p:nvPr>
        </p:nvGraphicFramePr>
        <p:xfrm>
          <a:off x="4975668" y="1794828"/>
          <a:ext cx="4183062" cy="1634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633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2. Meine Rechte – Meine 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5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Raum: Aula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Leitung: Jan Eggers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Inhaltsplatzhalter 5">
            <a:extLst>
              <a:ext uri="{FF2B5EF4-FFF2-40B4-BE49-F238E27FC236}">
                <a16:creationId xmlns:a16="http://schemas.microsoft.com/office/drawing/2014/main" id="{FE1216F9-622F-43A5-A213-31296916C0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052003"/>
              </p:ext>
            </p:extLst>
          </p:nvPr>
        </p:nvGraphicFramePr>
        <p:xfrm>
          <a:off x="677334" y="3652788"/>
          <a:ext cx="418306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3. Projekte Planung &amp; Durchführung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Raum: E15.2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Leitung: Sophie Bittner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Inhaltsplatzhalter 5">
            <a:extLst>
              <a:ext uri="{FF2B5EF4-FFF2-40B4-BE49-F238E27FC236}">
                <a16:creationId xmlns:a16="http://schemas.microsoft.com/office/drawing/2014/main" id="{875D1663-E5C9-42CD-990B-4F692B10C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08366"/>
              </p:ext>
            </p:extLst>
          </p:nvPr>
        </p:nvGraphicFramePr>
        <p:xfrm>
          <a:off x="4975668" y="3652788"/>
          <a:ext cx="418306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4. Gewalt an Schulen – Was tun?!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Raum: E15.1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Leitung: Andrea Schrag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5F4AB8E5-F733-4F9A-9879-4B97AA2B1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759B934-1423-4C76-9FA7-7C3419FA4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-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0A348-1548-43D4-BF36-661DE9D0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55168"/>
            <a:ext cx="8596668" cy="775231"/>
          </a:xfrm>
        </p:spPr>
        <p:txBody>
          <a:bodyPr/>
          <a:lstStyle/>
          <a:p>
            <a:r>
              <a:rPr lang="de-DE" dirty="0"/>
              <a:t>Erklärung des Namenschild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54EC6FE5-A49F-490A-9766-A1B1792AB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940" y="2753360"/>
            <a:ext cx="3239770" cy="19799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Yana </a:t>
            </a:r>
            <a:r>
              <a:rPr lang="de-DE" sz="2000" b="1" dirty="0" err="1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Elever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 </a:t>
            </a:r>
            <a:r>
              <a:rPr lang="de-DE" sz="2000" b="1" dirty="0" err="1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Krümse</a:t>
            </a:r>
            <a:br>
              <a:rPr lang="de-DE" sz="2000" b="1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000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Geschwister-Scholl-Schule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	1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D0DD5A20-749D-4028-B74A-3EB13387B849}"/>
              </a:ext>
            </a:extLst>
          </p:cNvPr>
          <p:cNvSpPr/>
          <p:nvPr/>
        </p:nvSpPr>
        <p:spPr>
          <a:xfrm rot="5400000">
            <a:off x="6061393" y="2948305"/>
            <a:ext cx="285750" cy="675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Untertitel 1">
            <a:extLst>
              <a:ext uri="{FF2B5EF4-FFF2-40B4-BE49-F238E27FC236}">
                <a16:creationId xmlns:a16="http://schemas.microsoft.com/office/drawing/2014/main" id="{DB2411D5-F32B-4DAB-A8D6-CB3827ADFA71}"/>
              </a:ext>
            </a:extLst>
          </p:cNvPr>
          <p:cNvSpPr txBox="1">
            <a:spLocks/>
          </p:cNvSpPr>
          <p:nvPr/>
        </p:nvSpPr>
        <p:spPr>
          <a:xfrm>
            <a:off x="6648720" y="3084768"/>
            <a:ext cx="2625282" cy="4027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Vor und Nachname</a:t>
            </a:r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1A188774-16D5-4ECE-B32D-02F2EC106AB9}"/>
              </a:ext>
            </a:extLst>
          </p:cNvPr>
          <p:cNvSpPr/>
          <p:nvPr/>
        </p:nvSpPr>
        <p:spPr>
          <a:xfrm rot="16200000">
            <a:off x="3707448" y="3321111"/>
            <a:ext cx="285750" cy="675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Untertitel 1">
            <a:extLst>
              <a:ext uri="{FF2B5EF4-FFF2-40B4-BE49-F238E27FC236}">
                <a16:creationId xmlns:a16="http://schemas.microsoft.com/office/drawing/2014/main" id="{D57FF17E-2586-4C0B-8C4F-D21FDA6E47B9}"/>
              </a:ext>
            </a:extLst>
          </p:cNvPr>
          <p:cNvSpPr txBox="1">
            <a:spLocks/>
          </p:cNvSpPr>
          <p:nvPr/>
        </p:nvSpPr>
        <p:spPr>
          <a:xfrm>
            <a:off x="503344" y="3409950"/>
            <a:ext cx="3032991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Schulform sowie wo die Schule steht</a:t>
            </a:r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CF1A6895-00EB-479C-9511-B17564A6C51E}"/>
              </a:ext>
            </a:extLst>
          </p:cNvPr>
          <p:cNvSpPr/>
          <p:nvPr/>
        </p:nvSpPr>
        <p:spPr>
          <a:xfrm rot="5400000">
            <a:off x="6746413" y="3634799"/>
            <a:ext cx="285750" cy="675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Untertitel 1">
            <a:extLst>
              <a:ext uri="{FF2B5EF4-FFF2-40B4-BE49-F238E27FC236}">
                <a16:creationId xmlns:a16="http://schemas.microsoft.com/office/drawing/2014/main" id="{BC3CD72F-2117-4C80-B3FE-401523B4E75F}"/>
              </a:ext>
            </a:extLst>
          </p:cNvPr>
          <p:cNvSpPr txBox="1">
            <a:spLocks/>
          </p:cNvSpPr>
          <p:nvPr/>
        </p:nvSpPr>
        <p:spPr>
          <a:xfrm>
            <a:off x="7109806" y="3743325"/>
            <a:ext cx="3032991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Name der Schule</a:t>
            </a:r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F24E33B9-B8B4-457C-95B1-4524DFB09F0B}"/>
              </a:ext>
            </a:extLst>
          </p:cNvPr>
          <p:cNvSpPr/>
          <p:nvPr/>
        </p:nvSpPr>
        <p:spPr>
          <a:xfrm rot="13520144">
            <a:off x="5612421" y="4395471"/>
            <a:ext cx="285750" cy="675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Untertitel 1">
            <a:extLst>
              <a:ext uri="{FF2B5EF4-FFF2-40B4-BE49-F238E27FC236}">
                <a16:creationId xmlns:a16="http://schemas.microsoft.com/office/drawing/2014/main" id="{F436CB63-F2D9-4CA1-9EE7-88BC5206C41D}"/>
              </a:ext>
            </a:extLst>
          </p:cNvPr>
          <p:cNvSpPr txBox="1">
            <a:spLocks/>
          </p:cNvSpPr>
          <p:nvPr/>
        </p:nvSpPr>
        <p:spPr>
          <a:xfrm>
            <a:off x="3121640" y="4946650"/>
            <a:ext cx="3032991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1. Workshop</a:t>
            </a:r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BB925031-BE60-437C-B3C1-4D64AC04F388}"/>
              </a:ext>
            </a:extLst>
          </p:cNvPr>
          <p:cNvSpPr/>
          <p:nvPr/>
        </p:nvSpPr>
        <p:spPr>
          <a:xfrm rot="8121373">
            <a:off x="6781772" y="4434264"/>
            <a:ext cx="285750" cy="675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Untertitel 1">
            <a:extLst>
              <a:ext uri="{FF2B5EF4-FFF2-40B4-BE49-F238E27FC236}">
                <a16:creationId xmlns:a16="http://schemas.microsoft.com/office/drawing/2014/main" id="{EAA41905-80D2-40A9-96D6-1B674284C187}"/>
              </a:ext>
            </a:extLst>
          </p:cNvPr>
          <p:cNvSpPr txBox="1">
            <a:spLocks/>
          </p:cNvSpPr>
          <p:nvPr/>
        </p:nvSpPr>
        <p:spPr>
          <a:xfrm>
            <a:off x="6542088" y="5049126"/>
            <a:ext cx="3032991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2. Workshop</a:t>
            </a:r>
          </a:p>
        </p:txBody>
      </p:sp>
      <p:sp>
        <p:nvSpPr>
          <p:cNvPr id="17" name="Untertitel 1">
            <a:extLst>
              <a:ext uri="{FF2B5EF4-FFF2-40B4-BE49-F238E27FC236}">
                <a16:creationId xmlns:a16="http://schemas.microsoft.com/office/drawing/2014/main" id="{03929AB0-CF43-4207-9011-FCD0E0E2A29F}"/>
              </a:ext>
            </a:extLst>
          </p:cNvPr>
          <p:cNvSpPr txBox="1">
            <a:spLocks/>
          </p:cNvSpPr>
          <p:nvPr/>
        </p:nvSpPr>
        <p:spPr>
          <a:xfrm>
            <a:off x="1845166" y="5872086"/>
            <a:ext cx="6828886" cy="5020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Also, zuerst beim 1. Workshop, danach beim 2. Workshop!</a:t>
            </a:r>
          </a:p>
        </p:txBody>
      </p:sp>
      <p:pic>
        <p:nvPicPr>
          <p:cNvPr id="18" name="Grafik 1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7172D65-BCE4-4224-8C53-266756958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04CB292-BFFD-4434-BE4E-66D42E254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-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040420-ABCF-4663-AED1-4DF9E39E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2980267"/>
          </a:xfrm>
        </p:spPr>
        <p:txBody>
          <a:bodyPr anchor="ctr">
            <a:normAutofit/>
          </a:bodyPr>
          <a:lstStyle/>
          <a:p>
            <a:r>
              <a:rPr lang="de-DE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Pause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6892A0-8CA6-4C97-A07E-F2312882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133" y="1010703"/>
            <a:ext cx="5672163" cy="14209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rgbClr val="FFFFFF"/>
                </a:solidFill>
              </a:rPr>
              <a:t>Bitte Teilt Euch in die Räume ein!</a:t>
            </a:r>
          </a:p>
        </p:txBody>
      </p:sp>
      <p:graphicFrame>
        <p:nvGraphicFramePr>
          <p:cNvPr id="15" name="Inhaltsplatzhalter 5">
            <a:extLst>
              <a:ext uri="{FF2B5EF4-FFF2-40B4-BE49-F238E27FC236}">
                <a16:creationId xmlns:a16="http://schemas.microsoft.com/office/drawing/2014/main" id="{2E78DA05-374F-4AEA-B428-D080931225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825362"/>
              </p:ext>
            </p:extLst>
          </p:nvPr>
        </p:nvGraphicFramePr>
        <p:xfrm>
          <a:off x="3266746" y="2943116"/>
          <a:ext cx="418306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1. Kommunikation mit dem Schüler*innen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Raum: V04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Leitung: Martin </a:t>
                      </a:r>
                      <a:r>
                        <a:rPr lang="de-DE" sz="2400" baseline="0" dirty="0" err="1"/>
                        <a:t>Treuherz</a:t>
                      </a:r>
                      <a:endParaRPr lang="de-DE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Inhaltsplatzhalter 5">
            <a:extLst>
              <a:ext uri="{FF2B5EF4-FFF2-40B4-BE49-F238E27FC236}">
                <a16:creationId xmlns:a16="http://schemas.microsoft.com/office/drawing/2014/main" id="{39EE070C-066C-42CD-BD73-606590CAC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087740"/>
              </p:ext>
            </p:extLst>
          </p:nvPr>
        </p:nvGraphicFramePr>
        <p:xfrm>
          <a:off x="7565080" y="2943116"/>
          <a:ext cx="4183062" cy="1644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9259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de-DE" sz="2400" dirty="0"/>
                        <a:t>2. Meine Rechte – Meine 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Raum: Aula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Leitung: Jan Eggers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Inhaltsplatzhalter 5">
            <a:extLst>
              <a:ext uri="{FF2B5EF4-FFF2-40B4-BE49-F238E27FC236}">
                <a16:creationId xmlns:a16="http://schemas.microsoft.com/office/drawing/2014/main" id="{724DC504-15CF-4282-A50A-6C9782E90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087051"/>
              </p:ext>
            </p:extLst>
          </p:nvPr>
        </p:nvGraphicFramePr>
        <p:xfrm>
          <a:off x="3266746" y="4801076"/>
          <a:ext cx="418306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3. Projekte Planung &amp; Durchführung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Raum: E15.1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Leitung: Sophie Bittner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Inhaltsplatzhalter 5">
            <a:extLst>
              <a:ext uri="{FF2B5EF4-FFF2-40B4-BE49-F238E27FC236}">
                <a16:creationId xmlns:a16="http://schemas.microsoft.com/office/drawing/2014/main" id="{19132DBF-4114-41FA-86E7-91FD5D205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924635"/>
              </p:ext>
            </p:extLst>
          </p:nvPr>
        </p:nvGraphicFramePr>
        <p:xfrm>
          <a:off x="7565080" y="4801076"/>
          <a:ext cx="418306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0866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4. Gewalt an Schulen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Was tun?!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Raum: E15.2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Leitung: Andrea Schrag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" name="Grafik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2E934A91-D182-4390-A202-FDE609B6D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3EB8B88-90C7-4648-9480-488FE7DAC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-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4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draußen, Mann, Gras enthält.&#10;&#10;Automatisch generierte Beschreibung">
            <a:extLst>
              <a:ext uri="{FF2B5EF4-FFF2-40B4-BE49-F238E27FC236}">
                <a16:creationId xmlns:a16="http://schemas.microsoft.com/office/drawing/2014/main" id="{EC7132CE-B99C-40BF-81C9-612B683F0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9" r="9375" b="909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5D52DA-BE79-470B-BA23-FE81D1FD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2242167"/>
            <a:ext cx="4522258" cy="26456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4000" dirty="0" err="1"/>
              <a:t>Eröffnungsrede</a:t>
            </a:r>
            <a:r>
              <a:rPr lang="en-US" sz="4000" dirty="0"/>
              <a:t> </a:t>
            </a:r>
            <a:r>
              <a:rPr lang="en-US" sz="4000" dirty="0" err="1"/>
              <a:t>vom</a:t>
            </a:r>
            <a:r>
              <a:rPr lang="en-US" sz="4000" dirty="0"/>
              <a:t> </a:t>
            </a:r>
            <a:r>
              <a:rPr lang="en-US" sz="4000" dirty="0" err="1"/>
              <a:t>Landrat</a:t>
            </a:r>
            <a:br>
              <a:rPr lang="en-US" sz="4000" dirty="0"/>
            </a:br>
            <a:r>
              <a:rPr lang="en-US" sz="4000" dirty="0"/>
              <a:t>Rainer Rempe (CDU)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21C6DC-D962-4613-90B0-FD4CCE652897}"/>
              </a:ext>
            </a:extLst>
          </p:cNvPr>
          <p:cNvSpPr txBox="1"/>
          <p:nvPr/>
        </p:nvSpPr>
        <p:spPr>
          <a:xfrm>
            <a:off x="668867" y="6290685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Bildquelle: landkreis-harburg.de</a:t>
            </a:r>
          </a:p>
        </p:txBody>
      </p:sp>
      <p:pic>
        <p:nvPicPr>
          <p:cNvPr id="26" name="Grafik 25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78446A-2AE7-468D-91EA-92464731C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4C32E3A-F5BC-477E-B583-9A9DFE3B2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-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040420-ABCF-4663-AED1-4DF9E39E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2247900"/>
          </a:xfrm>
        </p:spPr>
        <p:txBody>
          <a:bodyPr anchor="ctr">
            <a:normAutofit/>
          </a:bodyPr>
          <a:lstStyle/>
          <a:p>
            <a:r>
              <a:rPr lang="de-DE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Pause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6892A0-8CA6-4C97-A07E-F2312882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133" y="1010703"/>
            <a:ext cx="5672163" cy="14209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rgbClr val="FFFFFF"/>
                </a:solidFill>
              </a:rPr>
              <a:t>Bitte Teilt Euch in die Räume ein!</a:t>
            </a:r>
          </a:p>
        </p:txBody>
      </p:sp>
      <p:graphicFrame>
        <p:nvGraphicFramePr>
          <p:cNvPr id="15" name="Inhaltsplatzhalter 5">
            <a:extLst>
              <a:ext uri="{FF2B5EF4-FFF2-40B4-BE49-F238E27FC236}">
                <a16:creationId xmlns:a16="http://schemas.microsoft.com/office/drawing/2014/main" id="{2E78DA05-374F-4AEA-B428-D0809312251E}"/>
              </a:ext>
            </a:extLst>
          </p:cNvPr>
          <p:cNvGraphicFramePr>
            <a:graphicFrameLocks/>
          </p:cNvGraphicFramePr>
          <p:nvPr/>
        </p:nvGraphicFramePr>
        <p:xfrm>
          <a:off x="3266746" y="2943116"/>
          <a:ext cx="418306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1. Kommunikation mit dem Schüler*innen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Raum: V04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Leitung: Martin </a:t>
                      </a:r>
                      <a:r>
                        <a:rPr lang="de-DE" sz="2400" baseline="0" dirty="0" err="1"/>
                        <a:t>Treuherz</a:t>
                      </a:r>
                      <a:endParaRPr lang="de-DE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Inhaltsplatzhalter 5">
            <a:extLst>
              <a:ext uri="{FF2B5EF4-FFF2-40B4-BE49-F238E27FC236}">
                <a16:creationId xmlns:a16="http://schemas.microsoft.com/office/drawing/2014/main" id="{39EE070C-066C-42CD-BD73-606590CACD59}"/>
              </a:ext>
            </a:extLst>
          </p:cNvPr>
          <p:cNvGraphicFramePr>
            <a:graphicFrameLocks/>
          </p:cNvGraphicFramePr>
          <p:nvPr/>
        </p:nvGraphicFramePr>
        <p:xfrm>
          <a:off x="7565080" y="2943116"/>
          <a:ext cx="4183062" cy="1644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9259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de-DE" sz="2400" dirty="0"/>
                        <a:t>2. Meine Rechte – Meine 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Raum: Aula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Leitung: Jan Eggers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Inhaltsplatzhalter 5">
            <a:extLst>
              <a:ext uri="{FF2B5EF4-FFF2-40B4-BE49-F238E27FC236}">
                <a16:creationId xmlns:a16="http://schemas.microsoft.com/office/drawing/2014/main" id="{724DC504-15CF-4282-A50A-6C9782E90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68818"/>
              </p:ext>
            </p:extLst>
          </p:nvPr>
        </p:nvGraphicFramePr>
        <p:xfrm>
          <a:off x="3266746" y="4801076"/>
          <a:ext cx="418306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3. Projekte Planung &amp; Durchführung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Raum: E15.1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Leitung: Sophie Bittner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Inhaltsplatzhalter 5">
            <a:extLst>
              <a:ext uri="{FF2B5EF4-FFF2-40B4-BE49-F238E27FC236}">
                <a16:creationId xmlns:a16="http://schemas.microsoft.com/office/drawing/2014/main" id="{19132DBF-4114-41FA-86E7-91FD5D205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292304"/>
              </p:ext>
            </p:extLst>
          </p:nvPr>
        </p:nvGraphicFramePr>
        <p:xfrm>
          <a:off x="7565080" y="4801076"/>
          <a:ext cx="418306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0866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4. Gewalt an Schulen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Was tun?!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Raum: E15.2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Leitung: Andrea Schrag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" name="Grafik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9004410-8A81-4007-B4D7-E40C6C6CA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9F346BE-D8CC-43F8-B203-EC69C4B6B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-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3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040420-ABCF-4663-AED1-4DF9E39E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de-DE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Pause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6892A0-8CA6-4C97-A07E-F2312882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227" y="2486925"/>
            <a:ext cx="5672163" cy="14209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rgbClr val="FFFFFF"/>
                </a:solidFill>
              </a:rPr>
              <a:t>Mittagspause bis 13:40 Uhr</a:t>
            </a:r>
          </a:p>
        </p:txBody>
      </p:sp>
      <p:pic>
        <p:nvPicPr>
          <p:cNvPr id="23" name="Grafik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F86C7C56-6512-4F6C-A498-E9DA8C953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D4B599B-A4F5-4E74-AE19-65DD7A0C1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-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6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6D60E82-67AD-4A46-A7DE-BD78EC283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-33866"/>
            <a:ext cx="2438400" cy="24384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47C7FA-1D9F-47CB-8560-CC43B667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69" y="284245"/>
            <a:ext cx="4282632" cy="642395"/>
          </a:xfrm>
          <a:prstGeom prst="rect">
            <a:avLst/>
          </a:prstGeom>
        </p:spPr>
      </p:pic>
      <p:sp>
        <p:nvSpPr>
          <p:cNvPr id="7" name="Untertitel 1">
            <a:extLst>
              <a:ext uri="{FF2B5EF4-FFF2-40B4-BE49-F238E27FC236}">
                <a16:creationId xmlns:a16="http://schemas.microsoft.com/office/drawing/2014/main" id="{817B8DFB-58BE-43DB-B8CC-9F05BED84E5A}"/>
              </a:ext>
            </a:extLst>
          </p:cNvPr>
          <p:cNvSpPr txBox="1">
            <a:spLocks/>
          </p:cNvSpPr>
          <p:nvPr/>
        </p:nvSpPr>
        <p:spPr>
          <a:xfrm>
            <a:off x="913341" y="1255063"/>
            <a:ext cx="8830734" cy="847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Tagesablauf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917FA4A-2ED5-4513-8400-E5E4FE442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33" y="1944960"/>
            <a:ext cx="7766936" cy="4284390"/>
          </a:xfrm>
        </p:spPr>
        <p:txBody>
          <a:bodyPr>
            <a:noAutofit/>
          </a:bodyPr>
          <a:lstStyle/>
          <a:p>
            <a:pPr algn="ctr"/>
            <a:r>
              <a:rPr lang="de-DE" sz="1600" strike="sngStrike" dirty="0"/>
              <a:t>Eröffnung</a:t>
            </a:r>
          </a:p>
          <a:p>
            <a:pPr algn="ctr"/>
            <a:r>
              <a:rPr lang="de-DE" sz="1600" strike="sngStrike" dirty="0"/>
              <a:t>Rade vom Landrat Rainer Rempe (CDU)</a:t>
            </a:r>
          </a:p>
          <a:p>
            <a:pPr algn="ctr"/>
            <a:r>
              <a:rPr lang="de-DE" sz="1600" strike="sngStrike" dirty="0"/>
              <a:t>Rede vom Kreisschülerrats Vorsitzender Jan Eggers</a:t>
            </a:r>
          </a:p>
          <a:p>
            <a:pPr algn="ctr"/>
            <a:r>
              <a:rPr lang="de-DE" sz="1600" strike="sngStrike" dirty="0"/>
              <a:t>Vorstellung des Kreisschülerrat</a:t>
            </a:r>
          </a:p>
          <a:p>
            <a:pPr algn="ctr"/>
            <a:r>
              <a:rPr lang="de-DE" sz="1600" strike="sngStrike" dirty="0"/>
              <a:t>Vorstellung der Regio-SV-Lüneburg</a:t>
            </a:r>
          </a:p>
          <a:p>
            <a:pPr algn="ctr"/>
            <a:r>
              <a:rPr lang="de-DE" sz="1600" strike="sngStrike" dirty="0"/>
              <a:t>Vorstellung des Landesschüler*</a:t>
            </a:r>
            <a:r>
              <a:rPr lang="de-DE" sz="1600" strike="sngStrike" dirty="0" err="1"/>
              <a:t>innenrat</a:t>
            </a:r>
            <a:r>
              <a:rPr lang="de-DE" sz="1600" strike="sngStrike" dirty="0"/>
              <a:t> Niedersachsen</a:t>
            </a:r>
          </a:p>
          <a:p>
            <a:pPr algn="ctr"/>
            <a:r>
              <a:rPr lang="de-DE" sz="1600" strike="sngStrike" dirty="0"/>
              <a:t>Pause</a:t>
            </a:r>
          </a:p>
          <a:p>
            <a:pPr marL="342900" indent="-342900" algn="ctr">
              <a:buAutoNum type="arabicPeriod"/>
            </a:pPr>
            <a:r>
              <a:rPr lang="de-DE" sz="1600" strike="sngStrike" dirty="0"/>
              <a:t>Workshop </a:t>
            </a:r>
            <a:r>
              <a:rPr lang="de-DE" sz="1600" strike="sngStrike" dirty="0" err="1"/>
              <a:t>PhasePause</a:t>
            </a:r>
            <a:endParaRPr lang="de-DE" sz="1600" strike="sngStrike" dirty="0"/>
          </a:p>
          <a:p>
            <a:pPr algn="ctr"/>
            <a:r>
              <a:rPr lang="de-DE" sz="1600" strike="sngStrike" dirty="0"/>
              <a:t>Pause</a:t>
            </a:r>
          </a:p>
          <a:p>
            <a:pPr algn="ctr"/>
            <a:r>
              <a:rPr lang="de-DE" sz="1600" strike="sngStrike" dirty="0"/>
              <a:t>2. Workshop Phase</a:t>
            </a:r>
          </a:p>
          <a:p>
            <a:pPr algn="ctr"/>
            <a:r>
              <a:rPr lang="de-DE" sz="1600" strike="sngStrike" dirty="0"/>
              <a:t>Pause (Mittagspause)</a:t>
            </a:r>
          </a:p>
          <a:p>
            <a:pPr algn="ctr"/>
            <a:r>
              <a:rPr lang="de-DE" sz="1600" dirty="0"/>
              <a:t>Podiumsdiskussion</a:t>
            </a:r>
          </a:p>
        </p:txBody>
      </p:sp>
    </p:spTree>
    <p:extLst>
      <p:ext uri="{BB962C8B-B14F-4D97-AF65-F5344CB8AC3E}">
        <p14:creationId xmlns:p14="http://schemas.microsoft.com/office/powerpoint/2010/main" val="11373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4D68F31-B717-405E-8FDA-18AB5EF2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80E025-48FA-41BF-B643-0F8A44B90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B9DE0C2-FDAC-4F0A-87F8-E88ECD0E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511C30BC-C353-4E3B-B27A-79E55CA45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476261E9-EE37-4446-8A99-BF1624CA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D67AA56-9A94-4774-8196-23D0C538D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1ABDD58-0B98-40D3-8540-6BD3C22D2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C1221CB9-937E-4D51-A315-FCDE0A77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84AE7C0B-B7D8-4F7A-A31B-6704BC4A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6AF0C9F-08B9-458B-B540-A8E3913DF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FD06311-3180-43A6-86B8-4D1F153FE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DCCDD0D-E830-437C-B16F-BEE35A4F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0" y="4758611"/>
            <a:ext cx="8508893" cy="102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Poldiumsdiskussione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5E5BF9-8831-4378-A897-BAB816207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1672009"/>
            <a:ext cx="2483779" cy="1397125"/>
          </a:xfrm>
          <a:prstGeom prst="rect">
            <a:avLst/>
          </a:prstGeom>
          <a:noFill/>
        </p:spPr>
      </p:pic>
      <p:pic>
        <p:nvPicPr>
          <p:cNvPr id="7" name="Grafik 6" descr="180x">
            <a:extLst>
              <a:ext uri="{FF2B5EF4-FFF2-40B4-BE49-F238E27FC236}">
                <a16:creationId xmlns:a16="http://schemas.microsoft.com/office/drawing/2014/main" id="{CA3BE480-F2A0-412B-BB31-65976655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3133" y="1416679"/>
            <a:ext cx="2483778" cy="1738645"/>
          </a:xfrm>
          <a:prstGeom prst="rect">
            <a:avLst/>
          </a:prstGeom>
          <a:noFill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352CB84-4807-482E-B593-B920DB54E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8723" y="1106090"/>
            <a:ext cx="2483777" cy="2483777"/>
          </a:xfrm>
          <a:prstGeom prst="rect">
            <a:avLst/>
          </a:prstGeom>
          <a:noFill/>
        </p:spPr>
      </p:pic>
      <p:pic>
        <p:nvPicPr>
          <p:cNvPr id="40" name="Grafik 39" descr="Ein Bild, das Text enthält.&#10;&#10;Automatisch generierte Beschreibung">
            <a:extLst>
              <a:ext uri="{FF2B5EF4-FFF2-40B4-BE49-F238E27FC236}">
                <a16:creationId xmlns:a16="http://schemas.microsoft.com/office/drawing/2014/main" id="{16AFD168-6BE8-4AFB-8F5E-5433A310F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AB3294F-5E8F-4AF9-829D-7B31DB492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824" y="-1"/>
            <a:ext cx="1160925" cy="11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956DC55-7433-419B-AB90-C6FAFE9E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813976"/>
            <a:ext cx="8288035" cy="7543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dirty="0" err="1"/>
              <a:t>Vielen</a:t>
            </a:r>
            <a:r>
              <a:rPr lang="en-US" sz="4400" dirty="0"/>
              <a:t> Dank das </a:t>
            </a:r>
            <a:r>
              <a:rPr lang="en-US" sz="4400" dirty="0" err="1"/>
              <a:t>Ihr</a:t>
            </a:r>
            <a:r>
              <a:rPr lang="en-US" sz="4400" dirty="0"/>
              <a:t> </a:t>
            </a:r>
            <a:r>
              <a:rPr lang="en-US" sz="4400" dirty="0" err="1"/>
              <a:t>dabei</a:t>
            </a:r>
            <a:r>
              <a:rPr lang="en-US" sz="4400" dirty="0"/>
              <a:t> wart!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A0C06220-B3AD-4F7D-8999-4811CFEC4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24" y="272131"/>
            <a:ext cx="3317736" cy="3317736"/>
          </a:xfrm>
          <a:prstGeom prst="rect">
            <a:avLst/>
          </a:prstGeom>
        </p:spPr>
      </p:pic>
      <p:pic>
        <p:nvPicPr>
          <p:cNvPr id="63" name="Grafik 6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4D419D7-3BAF-45B4-B220-52D1A38E0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50" y="3572264"/>
            <a:ext cx="7550428" cy="11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6D60E82-67AD-4A46-A7DE-BD78EC283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-33866"/>
            <a:ext cx="2438400" cy="24384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47C7FA-1D9F-47CB-8560-CC43B667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68" y="284245"/>
            <a:ext cx="5648325" cy="847249"/>
          </a:xfrm>
          <a:prstGeom prst="rect">
            <a:avLst/>
          </a:prstGeom>
        </p:spPr>
      </p:pic>
      <p:sp>
        <p:nvSpPr>
          <p:cNvPr id="7" name="Untertitel 1">
            <a:extLst>
              <a:ext uri="{FF2B5EF4-FFF2-40B4-BE49-F238E27FC236}">
                <a16:creationId xmlns:a16="http://schemas.microsoft.com/office/drawing/2014/main" id="{817B8DFB-58BE-43DB-B8CC-9F05BED84E5A}"/>
              </a:ext>
            </a:extLst>
          </p:cNvPr>
          <p:cNvSpPr txBox="1">
            <a:spLocks/>
          </p:cNvSpPr>
          <p:nvPr/>
        </p:nvSpPr>
        <p:spPr>
          <a:xfrm>
            <a:off x="975168" y="1435611"/>
            <a:ext cx="8830734" cy="847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Tagesablauf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917FA4A-2ED5-4513-8400-E5E4FE442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173560"/>
            <a:ext cx="7766936" cy="4284390"/>
          </a:xfrm>
        </p:spPr>
        <p:txBody>
          <a:bodyPr>
            <a:noAutofit/>
          </a:bodyPr>
          <a:lstStyle/>
          <a:p>
            <a:pPr algn="ctr"/>
            <a:r>
              <a:rPr lang="de-DE" sz="1600" strike="sngStrike" dirty="0"/>
              <a:t>Eröffnung</a:t>
            </a:r>
          </a:p>
          <a:p>
            <a:pPr algn="ctr"/>
            <a:r>
              <a:rPr lang="de-DE" sz="1600" strike="sngStrike" dirty="0"/>
              <a:t>Rade vom Landrat Rainer Rempe (CDU)</a:t>
            </a:r>
          </a:p>
          <a:p>
            <a:pPr algn="ctr"/>
            <a:r>
              <a:rPr lang="de-DE" sz="1600" dirty="0"/>
              <a:t>Rede vom Kreisschülerrats Vorsitzender Jan Eggers</a:t>
            </a:r>
          </a:p>
          <a:p>
            <a:pPr algn="ctr"/>
            <a:r>
              <a:rPr lang="de-DE" sz="1600" dirty="0"/>
              <a:t>Vorstellung des Kreisschülerrat</a:t>
            </a:r>
          </a:p>
          <a:p>
            <a:pPr algn="ctr"/>
            <a:r>
              <a:rPr lang="de-DE" sz="1600" dirty="0"/>
              <a:t>Vorstellung der Regio-SV-Lüneburg</a:t>
            </a:r>
          </a:p>
          <a:p>
            <a:pPr algn="ctr"/>
            <a:r>
              <a:rPr lang="de-DE" sz="1600" dirty="0"/>
              <a:t>Vorstellung des Landesschüler*</a:t>
            </a:r>
            <a:r>
              <a:rPr lang="de-DE" sz="1600" dirty="0" err="1"/>
              <a:t>innenrat</a:t>
            </a:r>
            <a:r>
              <a:rPr lang="de-DE" sz="1600" dirty="0"/>
              <a:t> Niedersachsen</a:t>
            </a:r>
          </a:p>
          <a:p>
            <a:pPr algn="ctr"/>
            <a:r>
              <a:rPr lang="de-DE" sz="1600" dirty="0"/>
              <a:t>Pause</a:t>
            </a:r>
          </a:p>
          <a:p>
            <a:pPr marL="342900" indent="-342900" algn="ctr">
              <a:buAutoNum type="arabicPeriod"/>
            </a:pPr>
            <a:r>
              <a:rPr lang="de-DE" sz="1600" dirty="0"/>
              <a:t>Workshop </a:t>
            </a:r>
            <a:r>
              <a:rPr lang="de-DE" sz="1600" dirty="0" err="1"/>
              <a:t>PhasePause</a:t>
            </a:r>
            <a:endParaRPr lang="de-DE" sz="1600" dirty="0"/>
          </a:p>
          <a:p>
            <a:pPr algn="ctr"/>
            <a:r>
              <a:rPr lang="de-DE" sz="1600" dirty="0"/>
              <a:t>Pause</a:t>
            </a:r>
          </a:p>
          <a:p>
            <a:pPr algn="ctr"/>
            <a:r>
              <a:rPr lang="de-DE" sz="1600" dirty="0"/>
              <a:t>2. Workshop Phase</a:t>
            </a:r>
          </a:p>
          <a:p>
            <a:pPr algn="ctr"/>
            <a:r>
              <a:rPr lang="de-DE" sz="1600" dirty="0"/>
              <a:t>Pause (Mittagspause)</a:t>
            </a:r>
          </a:p>
          <a:p>
            <a:pPr algn="ctr"/>
            <a:r>
              <a:rPr lang="de-DE" sz="1600" dirty="0"/>
              <a:t>Podiumsdiskussion</a:t>
            </a:r>
          </a:p>
        </p:txBody>
      </p:sp>
    </p:spTree>
    <p:extLst>
      <p:ext uri="{BB962C8B-B14F-4D97-AF65-F5344CB8AC3E}">
        <p14:creationId xmlns:p14="http://schemas.microsoft.com/office/powerpoint/2010/main" val="28502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Baum, Person, Mann, draußen enthält.&#10;&#10;Automatisch generierte Beschreibung">
            <a:extLst>
              <a:ext uri="{FF2B5EF4-FFF2-40B4-BE49-F238E27FC236}">
                <a16:creationId xmlns:a16="http://schemas.microsoft.com/office/drawing/2014/main" id="{C68601A2-0A56-47B3-A6F9-70C3CCC90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r="16698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Grafik 19" descr="Ein Bild, das Text enthält.&#10;&#10;Automatisch generierte Beschreibung">
            <a:extLst>
              <a:ext uri="{FF2B5EF4-FFF2-40B4-BE49-F238E27FC236}">
                <a16:creationId xmlns:a16="http://schemas.microsoft.com/office/drawing/2014/main" id="{8F7A28DF-1F78-43EB-9D7A-200B027FD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7F140C8-ACDD-42F1-A534-ACC235CF3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-1"/>
            <a:ext cx="1428750" cy="1428750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B131FF1C-D2E7-4668-A478-20E18B82A9AE}"/>
              </a:ext>
            </a:extLst>
          </p:cNvPr>
          <p:cNvSpPr txBox="1">
            <a:spLocks/>
          </p:cNvSpPr>
          <p:nvPr/>
        </p:nvSpPr>
        <p:spPr>
          <a:xfrm>
            <a:off x="447198" y="2101924"/>
            <a:ext cx="4522258" cy="2645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000" dirty="0"/>
              <a:t>Rede </a:t>
            </a:r>
            <a:r>
              <a:rPr lang="en-US" sz="4000" dirty="0" err="1"/>
              <a:t>vom</a:t>
            </a:r>
            <a:br>
              <a:rPr lang="en-US" sz="4000" dirty="0"/>
            </a:br>
            <a:r>
              <a:rPr lang="en-US" sz="4000" dirty="0"/>
              <a:t>KSR Harburg </a:t>
            </a:r>
            <a:r>
              <a:rPr lang="en-US" sz="4000" dirty="0" err="1"/>
              <a:t>Vorsitzender</a:t>
            </a:r>
            <a:endParaRPr lang="en-US" sz="4000" dirty="0"/>
          </a:p>
          <a:p>
            <a:pPr algn="r"/>
            <a:r>
              <a:rPr lang="en-US" sz="4000" dirty="0"/>
              <a:t>Jan Eggers</a:t>
            </a:r>
          </a:p>
        </p:txBody>
      </p:sp>
    </p:spTree>
    <p:extLst>
      <p:ext uri="{BB962C8B-B14F-4D97-AF65-F5344CB8AC3E}">
        <p14:creationId xmlns:p14="http://schemas.microsoft.com/office/powerpoint/2010/main" val="26321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6D60E82-67AD-4A46-A7DE-BD78EC283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-33866"/>
            <a:ext cx="2438400" cy="24384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47C7FA-1D9F-47CB-8560-CC43B667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68" y="284245"/>
            <a:ext cx="5648325" cy="847249"/>
          </a:xfrm>
          <a:prstGeom prst="rect">
            <a:avLst/>
          </a:prstGeom>
        </p:spPr>
      </p:pic>
      <p:sp>
        <p:nvSpPr>
          <p:cNvPr id="7" name="Untertitel 1">
            <a:extLst>
              <a:ext uri="{FF2B5EF4-FFF2-40B4-BE49-F238E27FC236}">
                <a16:creationId xmlns:a16="http://schemas.microsoft.com/office/drawing/2014/main" id="{817B8DFB-58BE-43DB-B8CC-9F05BED84E5A}"/>
              </a:ext>
            </a:extLst>
          </p:cNvPr>
          <p:cNvSpPr txBox="1">
            <a:spLocks/>
          </p:cNvSpPr>
          <p:nvPr/>
        </p:nvSpPr>
        <p:spPr>
          <a:xfrm>
            <a:off x="975168" y="1357490"/>
            <a:ext cx="8830734" cy="847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Tagesablauf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917FA4A-2ED5-4513-8400-E5E4FE442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204739"/>
            <a:ext cx="7766936" cy="4284390"/>
          </a:xfrm>
        </p:spPr>
        <p:txBody>
          <a:bodyPr>
            <a:noAutofit/>
          </a:bodyPr>
          <a:lstStyle/>
          <a:p>
            <a:pPr algn="ctr"/>
            <a:r>
              <a:rPr lang="de-DE" sz="1600" strike="sngStrike" dirty="0"/>
              <a:t>Eröffnung</a:t>
            </a:r>
          </a:p>
          <a:p>
            <a:pPr algn="ctr"/>
            <a:r>
              <a:rPr lang="de-DE" sz="1600" strike="sngStrike" dirty="0"/>
              <a:t>Rade vom Landrat Rainer Rempe (CDU)</a:t>
            </a:r>
          </a:p>
          <a:p>
            <a:pPr algn="ctr"/>
            <a:r>
              <a:rPr lang="de-DE" sz="1600" strike="sngStrike" dirty="0"/>
              <a:t>Rede vom Kreisschülerrats Vorsitzender Jan Eggers</a:t>
            </a:r>
          </a:p>
          <a:p>
            <a:pPr algn="ctr"/>
            <a:r>
              <a:rPr lang="de-DE" sz="1600" dirty="0"/>
              <a:t>Vorstellung des Kreisschülerrat</a:t>
            </a:r>
          </a:p>
          <a:p>
            <a:pPr algn="ctr"/>
            <a:r>
              <a:rPr lang="de-DE" sz="1600" dirty="0"/>
              <a:t>Vorstellung der Regio-SV-Lüneburg</a:t>
            </a:r>
          </a:p>
          <a:p>
            <a:pPr algn="ctr"/>
            <a:r>
              <a:rPr lang="de-DE" sz="1600" dirty="0"/>
              <a:t>Vorstellung des Landesschüler*</a:t>
            </a:r>
            <a:r>
              <a:rPr lang="de-DE" sz="1600" dirty="0" err="1"/>
              <a:t>innenrat</a:t>
            </a:r>
            <a:r>
              <a:rPr lang="de-DE" sz="1600" dirty="0"/>
              <a:t> Niedersachsen</a:t>
            </a:r>
          </a:p>
          <a:p>
            <a:pPr algn="ctr"/>
            <a:r>
              <a:rPr lang="de-DE" sz="1600" dirty="0"/>
              <a:t>Pause</a:t>
            </a:r>
          </a:p>
          <a:p>
            <a:pPr marL="342900" indent="-342900" algn="ctr">
              <a:buAutoNum type="arabicPeriod"/>
            </a:pPr>
            <a:r>
              <a:rPr lang="de-DE" sz="1600" dirty="0"/>
              <a:t>Workshop </a:t>
            </a:r>
            <a:r>
              <a:rPr lang="de-DE" sz="1600" dirty="0" err="1"/>
              <a:t>PhasePause</a:t>
            </a:r>
            <a:endParaRPr lang="de-DE" sz="1600" dirty="0"/>
          </a:p>
          <a:p>
            <a:pPr algn="ctr"/>
            <a:r>
              <a:rPr lang="de-DE" sz="1600" dirty="0"/>
              <a:t>Pause</a:t>
            </a:r>
          </a:p>
          <a:p>
            <a:pPr algn="ctr"/>
            <a:r>
              <a:rPr lang="de-DE" sz="1600" dirty="0"/>
              <a:t>2. Workshop Phase</a:t>
            </a:r>
          </a:p>
          <a:p>
            <a:pPr algn="ctr"/>
            <a:r>
              <a:rPr lang="de-DE" sz="1600" dirty="0"/>
              <a:t>Pause (Mittagspause)</a:t>
            </a:r>
          </a:p>
          <a:p>
            <a:pPr algn="ctr"/>
            <a:r>
              <a:rPr lang="de-DE" sz="1600" dirty="0"/>
              <a:t>Podiumsdiskussion</a:t>
            </a:r>
          </a:p>
        </p:txBody>
      </p:sp>
    </p:spTree>
    <p:extLst>
      <p:ext uri="{BB962C8B-B14F-4D97-AF65-F5344CB8AC3E}">
        <p14:creationId xmlns:p14="http://schemas.microsoft.com/office/powerpoint/2010/main" val="351769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88E0C-BAD4-4046-9108-5EE2ADB9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Vorstellung des Kreisschülerrat Landkreis Harburg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88D162A-11B8-4A12-967B-3EC2067D2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49" name="Group 4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0" name="Straight Connector 4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Isosceles Triangle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0" name="Parallelogram 5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Isosceles Triangle 6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Isosceles Tri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Isosceles Tri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18052" y="1189567"/>
            <a:ext cx="8363765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Der </a:t>
            </a:r>
            <a:r>
              <a:rPr lang="en-US" dirty="0" err="1"/>
              <a:t>Kreisschülerrat</a:t>
            </a:r>
            <a:r>
              <a:rPr lang="en-US" dirty="0"/>
              <a:t> </a:t>
            </a:r>
            <a:r>
              <a:rPr lang="en-US" dirty="0" err="1"/>
              <a:t>Harburg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786047" y="2159000"/>
            <a:ext cx="6487955" cy="3882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Zweit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Größte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Interessen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Vertretung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Landkreises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Vertritt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über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40.000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Schüler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innen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verschiedene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Schulformen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Anlaufstelle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für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sämtliche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Bildungspolitische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Themen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Grafik 2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AFCB63E-3159-4F0E-94BE-6C8FD5720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34F2DE6-4EED-40C0-A212-6B229B8C8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-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77334" y="1009650"/>
            <a:ext cx="8596668" cy="920750"/>
          </a:xfrm>
        </p:spPr>
        <p:txBody>
          <a:bodyPr/>
          <a:lstStyle/>
          <a:p>
            <a:r>
              <a:rPr lang="de-DE" dirty="0"/>
              <a:t>Der KSR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5648356"/>
              </p:ext>
            </p:extLst>
          </p:nvPr>
        </p:nvGraphicFramePr>
        <p:xfrm>
          <a:off x="677334" y="1794828"/>
          <a:ext cx="418306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Mitglieder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82 Ehrenamtliche Hauptmitglieder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Aus jede Schulform wird ein*e Mitglieder*in entsendet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Inhaltsplatzhalt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2406402"/>
              </p:ext>
            </p:extLst>
          </p:nvPr>
        </p:nvGraphicFramePr>
        <p:xfrm>
          <a:off x="677334" y="4172268"/>
          <a:ext cx="418465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Amtszeit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2 Jahre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Nächste Wahl am 11.11.2021 für die </a:t>
                      </a:r>
                      <a:r>
                        <a:rPr lang="de-DE" sz="2400" dirty="0" err="1"/>
                        <a:t>Amtsperioade</a:t>
                      </a:r>
                      <a:r>
                        <a:rPr lang="de-DE" sz="2400" dirty="0"/>
                        <a:t> 2022/2023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Inhaltsplatzhalter 5">
            <a:extLst>
              <a:ext uri="{FF2B5EF4-FFF2-40B4-BE49-F238E27FC236}">
                <a16:creationId xmlns:a16="http://schemas.microsoft.com/office/drawing/2014/main" id="{D8ED2503-0B83-40D0-98CB-51DAD0E96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793226"/>
              </p:ext>
            </p:extLst>
          </p:nvPr>
        </p:nvGraphicFramePr>
        <p:xfrm>
          <a:off x="4975668" y="1794828"/>
          <a:ext cx="418306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Ämter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1 Vorsitzende*r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1 Stellvertretung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3 Beisitzer*innen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400" baseline="0" dirty="0"/>
                        <a:t>2 Mitglieder*innen für den Schulausschusses des Kreistages | 1 von den </a:t>
                      </a:r>
                      <a:r>
                        <a:rPr lang="de-DE" sz="2400" baseline="0" dirty="0" err="1"/>
                        <a:t>Allgemeinbildenschulen</a:t>
                      </a:r>
                      <a:r>
                        <a:rPr lang="de-DE" sz="2400" baseline="0" dirty="0"/>
                        <a:t> sowie 1 von den </a:t>
                      </a:r>
                      <a:r>
                        <a:rPr lang="de-DE" sz="2400" baseline="0" dirty="0" err="1"/>
                        <a:t>Berufsbildenschulen</a:t>
                      </a:r>
                      <a:endParaRPr lang="de-DE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81BACA5D-965D-4850-852C-924E00B0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8" y="225115"/>
            <a:ext cx="4094786" cy="6142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78BEB57-0740-4F9E-8795-B8F827794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-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1165</Words>
  <Application>Microsoft Office PowerPoint</Application>
  <PresentationFormat>Breitbild</PresentationFormat>
  <Paragraphs>252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1" baseType="lpstr">
      <vt:lpstr>Arial</vt:lpstr>
      <vt:lpstr>Calibri</vt:lpstr>
      <vt:lpstr>Trebuchet MS</vt:lpstr>
      <vt:lpstr>Tw Cen MT</vt:lpstr>
      <vt:lpstr>Wingdings</vt:lpstr>
      <vt:lpstr>Wingdings 3</vt:lpstr>
      <vt:lpstr>Facette</vt:lpstr>
      <vt:lpstr>Willkommen! </vt:lpstr>
      <vt:lpstr>Willkommen! </vt:lpstr>
      <vt:lpstr>Eröffnungsrede vom Landrat Rainer Rempe (CDU)</vt:lpstr>
      <vt:lpstr>PowerPoint-Präsentation</vt:lpstr>
      <vt:lpstr>PowerPoint-Präsentation</vt:lpstr>
      <vt:lpstr>PowerPoint-Präsentation</vt:lpstr>
      <vt:lpstr>Vorstellung des Kreisschülerrat Landkreis Harburg</vt:lpstr>
      <vt:lpstr>Der Kreisschülerrat Harburg</vt:lpstr>
      <vt:lpstr>Der KSR</vt:lpstr>
      <vt:lpstr>Aufgaben</vt:lpstr>
      <vt:lpstr>Konferenzen mit anderen Interessen-Vertretungen</vt:lpstr>
      <vt:lpstr>PowerPoint-Präsentation</vt:lpstr>
      <vt:lpstr>Vorstellung der Regio-SV-Lüneburg</vt:lpstr>
      <vt:lpstr>Was ist die Regio-SV-Lüneburg?</vt:lpstr>
      <vt:lpstr>Die Region Lüneburg</vt:lpstr>
      <vt:lpstr>Was macht die Regio-SV-Lüneburg?</vt:lpstr>
      <vt:lpstr>Was machst der Regionalkoordinator*in</vt:lpstr>
      <vt:lpstr>PowerPoint-Präsentation</vt:lpstr>
      <vt:lpstr>Vorstellung des LSR Niedersachsen</vt:lpstr>
      <vt:lpstr>Wer sind wir?</vt:lpstr>
      <vt:lpstr>Was machen wir so?</vt:lpstr>
      <vt:lpstr>Unsere Gremien</vt:lpstr>
      <vt:lpstr>Die Fachausschüsse</vt:lpstr>
      <vt:lpstr>Was haben wir erreicht und was steht an?</vt:lpstr>
      <vt:lpstr>Organigramm</vt:lpstr>
      <vt:lpstr>PowerPoint-Präsentation</vt:lpstr>
      <vt:lpstr>Workshop Räume</vt:lpstr>
      <vt:lpstr>Erklärung des Namenschild</vt:lpstr>
      <vt:lpstr>1. Pause</vt:lpstr>
      <vt:lpstr>2. Pause</vt:lpstr>
      <vt:lpstr>Pause</vt:lpstr>
      <vt:lpstr>PowerPoint-Präsentation</vt:lpstr>
      <vt:lpstr>Poldiumsdiskussione</vt:lpstr>
      <vt:lpstr>Vielen Dank das Ihr dabei wart!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Schüler*innenrat der BBS Winsen</dc:title>
  <dc:creator>Jan Eggers</dc:creator>
  <cp:lastModifiedBy>Jan Eggers</cp:lastModifiedBy>
  <cp:revision>60</cp:revision>
  <dcterms:created xsi:type="dcterms:W3CDTF">2020-09-24T20:54:21Z</dcterms:created>
  <dcterms:modified xsi:type="dcterms:W3CDTF">2021-12-19T16:34:01Z</dcterms:modified>
</cp:coreProperties>
</file>